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png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355" r:id="rId7"/>
    <p:sldId id="405" r:id="rId8"/>
    <p:sldId id="357" r:id="rId9"/>
    <p:sldId id="369" r:id="rId10"/>
    <p:sldId id="397" r:id="rId11"/>
    <p:sldId id="400" r:id="rId12"/>
    <p:sldId id="392" r:id="rId13"/>
    <p:sldId id="396" r:id="rId14"/>
    <p:sldId id="398" r:id="rId15"/>
    <p:sldId id="370" r:id="rId16"/>
    <p:sldId id="401" r:id="rId17"/>
    <p:sldId id="402" r:id="rId18"/>
    <p:sldId id="399" r:id="rId19"/>
    <p:sldId id="404" r:id="rId20"/>
    <p:sldId id="403" r:id="rId21"/>
    <p:sldId id="356" r:id="rId2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88272" autoAdjust="0"/>
  </p:normalViewPr>
  <p:slideViewPr>
    <p:cSldViewPr snapToGrid="0">
      <p:cViewPr varScale="1">
        <p:scale>
          <a:sx n="115" d="100"/>
          <a:sy n="115" d="100"/>
        </p:scale>
        <p:origin x="15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05/02/2020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05/02/2020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888200"/>
          </a:xfrm>
        </p:spPr>
        <p:txBody>
          <a:bodyPr/>
          <a:lstStyle/>
          <a:p>
            <a:r>
              <a:rPr lang="en-US" dirty="0" err="1"/>
              <a:t>Xingcheng</a:t>
            </a:r>
            <a:r>
              <a:rPr lang="en-US" dirty="0"/>
              <a:t> Zhou, </a:t>
            </a:r>
            <a:r>
              <a:rPr lang="en-US" dirty="0" err="1"/>
              <a:t>Zeen</a:t>
            </a:r>
            <a:r>
              <a:rPr lang="en-US" dirty="0"/>
              <a:t> Song, </a:t>
            </a:r>
            <a:r>
              <a:rPr lang="en-US" dirty="0" err="1"/>
              <a:t>Xiajun</a:t>
            </a:r>
            <a:r>
              <a:rPr lang="en-US" dirty="0"/>
              <a:t> Zhou</a:t>
            </a:r>
          </a:p>
          <a:p>
            <a:r>
              <a:rPr lang="en-US" altLang="zh-CN" dirty="0"/>
              <a:t>Technical University of Munich</a:t>
            </a:r>
          </a:p>
          <a:p>
            <a:r>
              <a:rPr lang="en-US" altLang="zh-CN" dirty="0"/>
              <a:t>TUM Department of Electrical and Computer Engineering</a:t>
            </a:r>
          </a:p>
          <a:p>
            <a:r>
              <a:rPr lang="en-US" altLang="zh-CN" dirty="0"/>
              <a:t>Chair of Institute Cognitive System</a:t>
            </a:r>
          </a:p>
          <a:p>
            <a:r>
              <a:rPr lang="en-US" altLang="zh-CN" dirty="0"/>
              <a:t>Munich, Feb.2020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1" y="994334"/>
            <a:ext cx="5442732" cy="410369"/>
          </a:xfrm>
        </p:spPr>
        <p:txBody>
          <a:bodyPr/>
          <a:lstStyle/>
          <a:p>
            <a:r>
              <a:rPr lang="de-DE" dirty="0" err="1"/>
              <a:t>RoboCup@Home</a:t>
            </a:r>
            <a:r>
              <a:rPr lang="de-DE" dirty="0"/>
              <a:t> Final Project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altLang="zh-CN" dirty="0"/>
              <a:t>Read </a:t>
            </a:r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altLang="zh-CN" dirty="0"/>
              <a:t>2D coordinates of the operator’s body by </a:t>
            </a:r>
            <a:r>
              <a:rPr lang="en-US" altLang="zh-CN" dirty="0" err="1"/>
              <a:t>Openpose</a:t>
            </a:r>
            <a:r>
              <a:rPr lang="en-US" altLang="zh-CN" dirty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Read the coordinates of objects on the table by Darknet YOLO V3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Select the 3</a:t>
            </a:r>
            <a:r>
              <a:rPr lang="zh-CN" altLang="en-US" dirty="0"/>
              <a:t> </a:t>
            </a:r>
            <a:r>
              <a:rPr lang="en-US" altLang="zh-CN" dirty="0"/>
              <a:t>points on the right arm</a:t>
            </a:r>
            <a:r>
              <a:rPr lang="zh-CN" altLang="en-US" dirty="0"/>
              <a:t> </a:t>
            </a:r>
            <a:r>
              <a:rPr lang="en-US" altLang="zh-CN" dirty="0"/>
              <a:t>and do linear regression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Calculate the distances between object-coordinates and the line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Choose the object with the smallest distance and ask operator for confirmation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If denied, keep asking for confirmation. If confirmed, navigate to the table and grasp the object.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Hold the object in a safe position and go to operator side.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err="1"/>
              <a:t>Openpose</a:t>
            </a:r>
            <a:r>
              <a:rPr lang="de-DE" sz="3000" dirty="0"/>
              <a:t> package ROS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9985458-A1DE-0E41-A077-BBC5C7FD0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45" t="7364" r="14061" b="6967"/>
          <a:stretch/>
        </p:blipFill>
        <p:spPr>
          <a:xfrm>
            <a:off x="5375740" y="526075"/>
            <a:ext cx="2798388" cy="580584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12B4E-6EB4-5048-A12D-E3DCC73A3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351C531-B444-4742-AF0A-43B58635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994334"/>
            <a:ext cx="4799320" cy="410369"/>
          </a:xfrm>
        </p:spPr>
        <p:txBody>
          <a:bodyPr/>
          <a:lstStyle/>
          <a:p>
            <a:r>
              <a:rPr lang="en-US" dirty="0"/>
              <a:t>Step 1. Coordinates reading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6F2CB8-3D47-EB49-91E2-6133F3D19678}"/>
              </a:ext>
            </a:extLst>
          </p:cNvPr>
          <p:cNvSpPr txBox="1"/>
          <p:nvPr/>
        </p:nvSpPr>
        <p:spPr>
          <a:xfrm>
            <a:off x="5509271" y="6331924"/>
            <a:ext cx="2531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1400" dirty="0"/>
              <a:t>Pose Output Format (BODY_25)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D2D0F-AC2A-074E-98E7-963224A00085}"/>
              </a:ext>
            </a:extLst>
          </p:cNvPr>
          <p:cNvSpPr txBox="1"/>
          <p:nvPr/>
        </p:nvSpPr>
        <p:spPr>
          <a:xfrm>
            <a:off x="319091" y="1795346"/>
            <a:ext cx="4799320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Read the 2D coordinates of points 2, 3 and 4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Do Linear Regression with these 3 points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D89338-6ECE-924A-8774-13C9EFC09CD8}"/>
                  </a:ext>
                </a:extLst>
              </p:cNvPr>
              <p:cNvSpPr txBox="1"/>
              <p:nvPr/>
            </p:nvSpPr>
            <p:spPr>
              <a:xfrm>
                <a:off x="579862" y="2402509"/>
                <a:ext cx="4282069" cy="818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D89338-6ECE-924A-8774-13C9EFC09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2" y="2402509"/>
                <a:ext cx="4282069" cy="818109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CBCB86-0060-784A-9F36-5011898C935A}"/>
                  </a:ext>
                </a:extLst>
              </p:cNvPr>
              <p:cNvSpPr txBox="1"/>
              <p:nvPr/>
            </p:nvSpPr>
            <p:spPr>
              <a:xfrm>
                <a:off x="1148576" y="3287312"/>
                <a:ext cx="2009204" cy="540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𝑝𝑒𝑠𝑢𝑑𝑜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CBCB86-0060-784A-9F36-5011898C9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76" y="3287312"/>
                <a:ext cx="2009204" cy="540469"/>
              </a:xfrm>
              <a:prstGeom prst="rect">
                <a:avLst/>
              </a:prstGeom>
              <a:blipFill>
                <a:blip r:embed="rId4"/>
                <a:stretch>
                  <a:fillRect r="-125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08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D803CDC-CF1E-4942-9EDF-848A851A6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0" t="11055" r="9466" b="5830"/>
          <a:stretch/>
        </p:blipFill>
        <p:spPr>
          <a:xfrm>
            <a:off x="3178502" y="1616927"/>
            <a:ext cx="5648506" cy="4159404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B79FE9-3C0C-2C4F-A276-F37EFC10F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9F95CB-F919-7A41-B4A9-AAE17A18B6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4D4AEAE-E2C2-2444-9CF4-5B2EBB3C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Step 2. Choose the wanted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BF4650-711C-F040-8B8A-6A8456CAB7E5}"/>
                  </a:ext>
                </a:extLst>
              </p:cNvPr>
              <p:cNvSpPr txBox="1"/>
              <p:nvPr/>
            </p:nvSpPr>
            <p:spPr>
              <a:xfrm>
                <a:off x="319090" y="1707430"/>
                <a:ext cx="2859412" cy="1989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b="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1600" dirty="0">
                    <a:latin typeface="+mn-lt"/>
                  </a:rPr>
                  <a:t>For a random point (x0,y0), the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latin typeface="+mn-lt"/>
                  </a:rPr>
                  <a:t> between the point and the line: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BF4650-711C-F040-8B8A-6A8456CAB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1707430"/>
                <a:ext cx="2859412" cy="1989199"/>
              </a:xfrm>
              <a:prstGeom prst="rect">
                <a:avLst/>
              </a:prstGeom>
              <a:blipFill>
                <a:blip r:embed="rId3"/>
                <a:stretch>
                  <a:fillRect l="-3982" r="-3982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10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F24766-D8AC-F84A-B8FC-3482DBEE8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365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programming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BD8B19-2DA8-A342-A2C7-BEDD27FD93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07F9C6-088F-4D44-9919-9E03AC484C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CDE9032-1292-834E-9357-DF0FFB43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Confirm with </a:t>
            </a:r>
            <a:r>
              <a:rPr lang="en-US" dirty="0" err="1"/>
              <a:t>Wit.ai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D831D6-46EA-C145-962E-70D69A85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2" y="2127313"/>
            <a:ext cx="7224596" cy="144288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F1E5453-ECB4-9A4F-8CF5-84367CB380BD}"/>
              </a:ext>
            </a:extLst>
          </p:cNvPr>
          <p:cNvSpPr txBox="1">
            <a:spLocks/>
          </p:cNvSpPr>
          <p:nvPr/>
        </p:nvSpPr>
        <p:spPr>
          <a:xfrm>
            <a:off x="311162" y="3613347"/>
            <a:ext cx="8508999" cy="96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 rosservice Wit (ListenAndInterpret)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Yes, go to corresponding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No, return to keep asking</a:t>
            </a:r>
          </a:p>
        </p:txBody>
      </p:sp>
    </p:spTree>
    <p:extLst>
      <p:ext uri="{BB962C8B-B14F-4D97-AF65-F5344CB8AC3E}">
        <p14:creationId xmlns:p14="http://schemas.microsoft.com/office/powerpoint/2010/main" val="55210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7CC1368-EF09-124C-94FD-FD52453F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528176"/>
            <a:ext cx="8378939" cy="46990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D4CB5-723C-B341-8D9E-D074CD4B8F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1D560E-6B4E-B94B-9F64-AD3721CC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logic</a:t>
            </a:r>
          </a:p>
        </p:txBody>
      </p:sp>
    </p:spTree>
    <p:extLst>
      <p:ext uri="{BB962C8B-B14F-4D97-AF65-F5344CB8AC3E}">
        <p14:creationId xmlns:p14="http://schemas.microsoft.com/office/powerpoint/2010/main" val="421449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21477A3-AEDD-2847-B8B4-382CDD18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scan the laboratory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Localization, navigation and grasp are same like the tutorial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A46890-662F-7245-8FF5-52F798A61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B658422-7A18-B54E-934F-5697960C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Navigation and Grasp</a:t>
            </a:r>
          </a:p>
        </p:txBody>
      </p:sp>
      <p:pic>
        <p:nvPicPr>
          <p:cNvPr id="6" name="D9620BCC-354C-4CDF-BBE6-BFDEA955E72E" descr="D9620BCC-354C-4CDF-BBE6-BFDEA955E72E">
            <a:hlinkClick r:id="" action="ppaction://media"/>
            <a:extLst>
              <a:ext uri="{FF2B5EF4-FFF2-40B4-BE49-F238E27FC236}">
                <a16:creationId xmlns:a16="http://schemas.microsoft.com/office/drawing/2014/main" id="{F06C94E3-3F60-FD44-9F34-1C6FD64C3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639" y="2334760"/>
            <a:ext cx="7137853" cy="40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692837" y="1507290"/>
            <a:ext cx="6291435" cy="501650"/>
          </a:xfrm>
        </p:spPr>
        <p:txBody>
          <a:bodyPr/>
          <a:lstStyle/>
          <a:p>
            <a:pPr algn="ctr"/>
            <a:r>
              <a:rPr lang="de-DE" sz="3600" b="1" dirty="0" err="1"/>
              <a:t>Thank</a:t>
            </a:r>
            <a:r>
              <a:rPr lang="de-DE" sz="3600" b="1" dirty="0"/>
              <a:t> </a:t>
            </a:r>
            <a:r>
              <a:rPr lang="de-DE" sz="3600" b="1" dirty="0" err="1"/>
              <a:t>you</a:t>
            </a:r>
            <a:r>
              <a:rPr lang="de-DE" sz="3600" b="1" dirty="0"/>
              <a:t> </a:t>
            </a:r>
            <a:r>
              <a:rPr lang="de-DE" sz="3600" b="1" dirty="0" err="1"/>
              <a:t>for</a:t>
            </a:r>
            <a:r>
              <a:rPr lang="de-DE" sz="3600" b="1" dirty="0"/>
              <a:t> </a:t>
            </a:r>
            <a:r>
              <a:rPr lang="de-DE" sz="3600" b="1" dirty="0" err="1"/>
              <a:t>your</a:t>
            </a:r>
            <a:r>
              <a:rPr lang="de-DE" sz="3600" b="1" dirty="0"/>
              <a:t> </a:t>
            </a:r>
            <a:r>
              <a:rPr lang="de-DE" sz="3600" b="1" dirty="0" err="1"/>
              <a:t>attention</a:t>
            </a:r>
            <a:endParaRPr lang="de-DE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E29E8CB-A059-2F42-A8D1-5F6D1E21C3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operator raise hand point one object on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Tiago recognize the object and ask for confirmation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Tiago go to the table and grab it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F4A6AE-A91B-6244-913D-878AA564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me that</a:t>
            </a:r>
          </a:p>
        </p:txBody>
      </p:sp>
    </p:spTree>
    <p:extLst>
      <p:ext uri="{BB962C8B-B14F-4D97-AF65-F5344CB8AC3E}">
        <p14:creationId xmlns:p14="http://schemas.microsoft.com/office/powerpoint/2010/main" val="314593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410370"/>
          </a:xfrm>
        </p:spPr>
        <p:txBody>
          <a:bodyPr/>
          <a:lstStyle/>
          <a:p>
            <a:r>
              <a:rPr lang="en-US" altLang="zh-CN" dirty="0"/>
              <a:t>1. Self-trained Deep Neural Network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Attemps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80A4597-03DD-1641-90B3-6E515A8A48BE}"/>
              </a:ext>
            </a:extLst>
          </p:cNvPr>
          <p:cNvSpPr txBox="1">
            <a:spLocks/>
          </p:cNvSpPr>
          <p:nvPr/>
        </p:nvSpPr>
        <p:spPr>
          <a:xfrm>
            <a:off x="319088" y="2880268"/>
            <a:ext cx="8508999" cy="41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 </a:t>
            </a:r>
            <a:r>
              <a:rPr lang="en-US" altLang="zh-CN" dirty="0" err="1"/>
              <a:t>Openpose</a:t>
            </a:r>
            <a:r>
              <a:rPr lang="en-US" altLang="zh-CN" dirty="0"/>
              <a:t> Package 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047568"/>
            <a:ext cx="8508999" cy="4414192"/>
          </a:xfrm>
        </p:spPr>
        <p:txBody>
          <a:bodyPr/>
          <a:lstStyle/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Self-trained Deep Neural Network</a:t>
            </a:r>
            <a:endParaRPr lang="en-US" sz="30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DF9E575-073F-2A45-8D9B-FF28D49D160C}"/>
              </a:ext>
            </a:extLst>
          </p:cNvPr>
          <p:cNvSpPr txBox="1">
            <a:spLocks/>
          </p:cNvSpPr>
          <p:nvPr/>
        </p:nvSpPr>
        <p:spPr>
          <a:xfrm>
            <a:off x="311162" y="2104818"/>
            <a:ext cx="8508999" cy="264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Judge position of the operator’s arm depend on a self-trained DNN.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Communicate with operator for confirmation the direction(left or right table)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Navigate to the confirmed location and detect objects.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Ask operator questions to determine the wanted object e.g. bottle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Grasp the wanted object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161A6F-1ED2-7C4E-979C-151D3CAB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2018371"/>
            <a:ext cx="8508999" cy="3651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Recording with </a:t>
            </a:r>
            <a:r>
              <a:rPr lang="en-US" dirty="0" err="1"/>
              <a:t>Rosbag</a:t>
            </a:r>
            <a:r>
              <a:rPr lang="en-US" dirty="0"/>
              <a:t> file and split in frames.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07198-2A91-B94C-A016-3BA3950F4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E4C5A518-9BB5-CA48-9940-7209C7E0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26187"/>
            <a:ext cx="8508999" cy="1186863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1.</a:t>
            </a:r>
            <a:r>
              <a:rPr lang="zh-CN" altLang="en-US" sz="2400" dirty="0"/>
              <a:t> </a:t>
            </a:r>
            <a:r>
              <a:rPr lang="en-US" altLang="zh-CN" sz="2400" dirty="0"/>
              <a:t>Training Data and Validation Data for Deep Neural Network</a:t>
            </a:r>
            <a:endParaRPr lang="de-DE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A86518A-8ABB-A647-8063-2CA94741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83497"/>
            <a:ext cx="4064000" cy="304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4DA4048-ACB0-4E46-8F88-B70453A38C1A}"/>
              </a:ext>
            </a:extLst>
          </p:cNvPr>
          <p:cNvSpPr txBox="1"/>
          <p:nvPr/>
        </p:nvSpPr>
        <p:spPr>
          <a:xfrm>
            <a:off x="2185640" y="5573319"/>
            <a:ext cx="71367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RIGHT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04B5E2-538A-3947-BB0D-659BA0ED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83497"/>
            <a:ext cx="4064000" cy="3048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CFD76C7-9FDA-DE4F-BF67-DFC6FFBC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2383497"/>
            <a:ext cx="4064000" cy="3048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AC7D62B-8993-5340-8D56-C700CE3EF24D}"/>
              </a:ext>
            </a:extLst>
          </p:cNvPr>
          <p:cNvSpPr txBox="1"/>
          <p:nvPr/>
        </p:nvSpPr>
        <p:spPr>
          <a:xfrm>
            <a:off x="6490578" y="5531558"/>
            <a:ext cx="56871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LEFT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EF005B0-240F-8B41-8FB5-319E0E11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044" y="2383497"/>
            <a:ext cx="4064000" cy="304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2F35790-9214-5F4C-86FF-9BC44BFD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044" y="2383497"/>
            <a:ext cx="4064000" cy="3048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A04F964-EA24-4842-A88F-351E4C6CB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044" y="2383497"/>
            <a:ext cx="4064000" cy="3048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D7EBCB8-4744-FD4C-B300-9CDB8E099D0D}"/>
              </a:ext>
            </a:extLst>
          </p:cNvPr>
          <p:cNvSpPr txBox="1"/>
          <p:nvPr/>
        </p:nvSpPr>
        <p:spPr>
          <a:xfrm>
            <a:off x="1762524" y="5830569"/>
            <a:ext cx="178419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About 2500 right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8F869-D8A3-9A4E-81CE-84F0D0803493}"/>
              </a:ext>
            </a:extLst>
          </p:cNvPr>
          <p:cNvSpPr txBox="1"/>
          <p:nvPr/>
        </p:nvSpPr>
        <p:spPr>
          <a:xfrm>
            <a:off x="5978315" y="5830569"/>
            <a:ext cx="178419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About 2500 left</a:t>
            </a:r>
          </a:p>
        </p:txBody>
      </p:sp>
    </p:spTree>
    <p:extLst>
      <p:ext uri="{BB962C8B-B14F-4D97-AF65-F5344CB8AC3E}">
        <p14:creationId xmlns:p14="http://schemas.microsoft.com/office/powerpoint/2010/main" val="26217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3" grpId="0"/>
      <p:bldP spid="28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5F55216-0942-3C44-81E3-77563EDDD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66" y="1905000"/>
            <a:ext cx="4064000" cy="30480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1F168-9FED-BE44-B31B-BBAFA0640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203C3240-B5D3-354A-8769-9A226CD5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26187"/>
            <a:ext cx="8508999" cy="1186863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1.</a:t>
            </a:r>
            <a:r>
              <a:rPr lang="zh-CN" altLang="en-US" sz="2400" dirty="0"/>
              <a:t> </a:t>
            </a:r>
            <a:r>
              <a:rPr lang="en-US" altLang="zh-CN" sz="2400" dirty="0"/>
              <a:t>Training Data and Validation Data for Deep Neural Network</a:t>
            </a:r>
            <a:endParaRPr lang="de-DE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35AB9A-4290-5043-A0EB-C7FED305E60C}"/>
              </a:ext>
            </a:extLst>
          </p:cNvPr>
          <p:cNvSpPr txBox="1"/>
          <p:nvPr/>
        </p:nvSpPr>
        <p:spPr>
          <a:xfrm>
            <a:off x="3947532" y="5028194"/>
            <a:ext cx="62446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Empty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EF398C-97EF-6749-A3A2-1C673BF2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66" y="1905000"/>
            <a:ext cx="4064000" cy="304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FCD1AA-7819-154F-A074-1A4CE696C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66" y="1905000"/>
            <a:ext cx="4064000" cy="304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0C24B1-08D6-194F-BFC9-ACFE776811C2}"/>
              </a:ext>
            </a:extLst>
          </p:cNvPr>
          <p:cNvSpPr txBox="1"/>
          <p:nvPr/>
        </p:nvSpPr>
        <p:spPr>
          <a:xfrm>
            <a:off x="3456878" y="5397190"/>
            <a:ext cx="170613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About 3000 empty</a:t>
            </a:r>
          </a:p>
        </p:txBody>
      </p:sp>
    </p:spTree>
    <p:extLst>
      <p:ext uri="{BB962C8B-B14F-4D97-AF65-F5344CB8AC3E}">
        <p14:creationId xmlns:p14="http://schemas.microsoft.com/office/powerpoint/2010/main" val="777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7500" y="925224"/>
            <a:ext cx="8508999" cy="410370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1.</a:t>
            </a:r>
            <a:r>
              <a:rPr lang="zh-CN" altLang="en-US" sz="2400" dirty="0"/>
              <a:t> </a:t>
            </a:r>
            <a:r>
              <a:rPr lang="en-US" altLang="zh-CN" sz="2400" dirty="0"/>
              <a:t>Structure for Deep Neural Network</a:t>
            </a:r>
            <a:endParaRPr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DC8CD8-A117-674E-A1B5-AA18A80F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40" y="1329764"/>
            <a:ext cx="4962602" cy="50486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E3642F-7265-6A42-BAB6-8C31BBA77D66}"/>
              </a:ext>
            </a:extLst>
          </p:cNvPr>
          <p:cNvSpPr txBox="1"/>
          <p:nvPr/>
        </p:nvSpPr>
        <p:spPr>
          <a:xfrm>
            <a:off x="4416192" y="6378423"/>
            <a:ext cx="409249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Fig1: 5 VGG Deep Neural Network structures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67FF45-440C-654C-8B8D-A5E8AD0515A8}"/>
              </a:ext>
            </a:extLst>
          </p:cNvPr>
          <p:cNvSpPr/>
          <p:nvPr/>
        </p:nvSpPr>
        <p:spPr>
          <a:xfrm>
            <a:off x="7248448" y="1510811"/>
            <a:ext cx="1616927" cy="477272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DC80F5-460C-4F49-8B56-9FBBDC0F711C}"/>
              </a:ext>
            </a:extLst>
          </p:cNvPr>
          <p:cNvSpPr txBox="1"/>
          <p:nvPr/>
        </p:nvSpPr>
        <p:spPr>
          <a:xfrm>
            <a:off x="317498" y="1650380"/>
            <a:ext cx="354097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Similar tasks: Image Classifications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18D384B-C5BE-0E4B-80B8-8B160A7B4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1" y="1339428"/>
            <a:ext cx="4144577" cy="24338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D7E3C3-C67D-8C44-B24B-58B18FFDD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9034575-08E8-4747-BC67-77C66B94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 VGG-16 and VGG-19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264BC6-3201-694C-A89E-EDD32C4963ED}"/>
              </a:ext>
            </a:extLst>
          </p:cNvPr>
          <p:cNvSpPr txBox="1"/>
          <p:nvPr/>
        </p:nvSpPr>
        <p:spPr>
          <a:xfrm>
            <a:off x="5256175" y="2220165"/>
            <a:ext cx="3319114" cy="672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+mn-lt"/>
              </a:rPr>
              <a:t>Result: Test Result is bad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latin typeface="+mn-lt"/>
              </a:rPr>
              <a:t>About 40% correctly judged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7E7992-6470-D548-A6CF-DC7E7B4D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1" y="4047894"/>
            <a:ext cx="4144576" cy="23762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4D740D-F55B-FB4C-9A0D-D49F8D96D5E5}"/>
              </a:ext>
            </a:extLst>
          </p:cNvPr>
          <p:cNvSpPr txBox="1"/>
          <p:nvPr/>
        </p:nvSpPr>
        <p:spPr>
          <a:xfrm>
            <a:off x="5256175" y="4899824"/>
            <a:ext cx="3319114" cy="672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+mn-lt"/>
              </a:rPr>
              <a:t>Result: Test Result is bad too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latin typeface="+mn-lt"/>
              </a:rPr>
              <a:t>About 50% correctly judged</a:t>
            </a:r>
          </a:p>
        </p:txBody>
      </p:sp>
    </p:spTree>
    <p:extLst>
      <p:ext uri="{BB962C8B-B14F-4D97-AF65-F5344CB8AC3E}">
        <p14:creationId xmlns:p14="http://schemas.microsoft.com/office/powerpoint/2010/main" val="104891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A30EB66-2178-B144-884F-668C97830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404702"/>
            <a:ext cx="8344274" cy="327880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15F351-5059-3142-A3CE-2A8265DE3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DB8C985-E2E5-7F48-9F2C-F6D82AAD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Try Resnet-18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7A4160-AF9B-304A-9A0E-A555673C878E}"/>
              </a:ext>
            </a:extLst>
          </p:cNvPr>
          <p:cNvSpPr txBox="1"/>
          <p:nvPr/>
        </p:nvSpPr>
        <p:spPr>
          <a:xfrm>
            <a:off x="1940312" y="4873082"/>
            <a:ext cx="568211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Result: Better Test Result, About 70% correctly judged </a:t>
            </a:r>
          </a:p>
        </p:txBody>
      </p:sp>
    </p:spTree>
    <p:extLst>
      <p:ext uri="{BB962C8B-B14F-4D97-AF65-F5344CB8AC3E}">
        <p14:creationId xmlns:p14="http://schemas.microsoft.com/office/powerpoint/2010/main" val="288368248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6842</TotalTime>
  <Words>548</Words>
  <Application>Microsoft Macintosh PowerPoint</Application>
  <PresentationFormat>全屏显示(4:3)</PresentationFormat>
  <Paragraphs>86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RoboCup@Home Final Project</vt:lpstr>
      <vt:lpstr>Hand me that</vt:lpstr>
      <vt:lpstr>Attemps</vt:lpstr>
      <vt:lpstr>Self-trained Deep Neural Network</vt:lpstr>
      <vt:lpstr>Step 1. Training Data and Validation Data for Deep Neural Network </vt:lpstr>
      <vt:lpstr>Step 1. Training Data and Validation Data for Deep Neural Network </vt:lpstr>
      <vt:lpstr>PowerPoint 演示文稿</vt:lpstr>
      <vt:lpstr>First Try VGG-16 and VGG-19</vt:lpstr>
      <vt:lpstr>Second Try Resnet-18 </vt:lpstr>
      <vt:lpstr>Openpose package ROS</vt:lpstr>
      <vt:lpstr>Step 1. Coordinates reading</vt:lpstr>
      <vt:lpstr>Step 2. Choose the wanted object</vt:lpstr>
      <vt:lpstr>Step 3. Confirm with Wit.ai</vt:lpstr>
      <vt:lpstr>Communication logic</vt:lpstr>
      <vt:lpstr>Step 4. Navigation and Grasp</vt:lpstr>
      <vt:lpstr>Thank you for your attention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RoboCup@Home Final Project</dc:title>
  <dc:creator>Microsoft Office User</dc:creator>
  <cp:lastModifiedBy>Microsoft Office User</cp:lastModifiedBy>
  <cp:revision>26</cp:revision>
  <cp:lastPrinted>2015-07-30T14:04:45Z</cp:lastPrinted>
  <dcterms:created xsi:type="dcterms:W3CDTF">2020-01-18T18:30:04Z</dcterms:created>
  <dcterms:modified xsi:type="dcterms:W3CDTF">2020-02-05T16:08:02Z</dcterms:modified>
</cp:coreProperties>
</file>